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4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tângulo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ângulo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4E5EE6-63E2-4C24-B8CB-DC1777C27FDF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EC4A43-47FC-4903-96BF-DEB13622B2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10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2C81-8913-4AA6-8E72-3887D64CC4C6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0CE9-5B90-4D97-BB1C-1F0C8893A3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01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7C53-E6C6-4B4A-A86C-6F647B425689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21EB-C423-4586-B212-7C3A08061D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1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A30C-33AE-449C-90F6-D058702B958E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49DF-E2DB-4CFE-94CC-71B1F3D06A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48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orma livre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orma livre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tângulo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tângulo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tângulo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40F171-C2FA-4760-B8A1-77DBBE7A0915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2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732B57-04B7-4C48-9D07-882661AC7A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5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36BCCB-2CA0-41A8-B2C3-13F32A39F7DE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0F87EA-B2A6-456A-B74E-748D8A2625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12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tângulo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ângulo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tângulo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tângulo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70907B-0080-4B7C-8EA7-8E96B23FD2EF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1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1B04FF-7F0E-4043-949F-21CF6788CA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72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3664-691D-4277-9798-8111CBC1AD7C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8810-499C-4130-A40E-8FE04C64BE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B6C40C-F4EA-4FF3-89B1-671B54E655A7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B13B3C-44E7-46FC-AE65-EB2363D95C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8FC3-BCA5-4C8A-8D36-69203578E7F7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500F-393B-47BF-9DEA-C97ACBBA2D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96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o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ector reto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ector reto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ector reto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B6D897-1DA9-4733-AECF-DBB8C47E86CF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20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E17689-9119-4D5C-B487-01B0B0A934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2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tângulo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6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6635245-46BD-4D64-B3CD-8EE3FDFC3919}" type="datetimeFigureOut">
              <a:rPr lang="pt-BR"/>
              <a:pPr>
                <a:defRPr/>
              </a:pPr>
              <a:t>17/03/2018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693CAF1-4276-4C83-ADD2-8110B19E5E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8" r:id="rId3"/>
    <p:sldLayoutId id="2147483779" r:id="rId4"/>
    <p:sldLayoutId id="2147483780" r:id="rId5"/>
    <p:sldLayoutId id="2147483775" r:id="rId6"/>
    <p:sldLayoutId id="2147483781" r:id="rId7"/>
    <p:sldLayoutId id="2147483774" r:id="rId8"/>
    <p:sldLayoutId id="2147483782" r:id="rId9"/>
    <p:sldLayoutId id="2147483773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tx2">
                    <a:satMod val="200000"/>
                  </a:schemeClr>
                </a:solidFill>
              </a:rPr>
              <a:t>TIO ROSY</a:t>
            </a:r>
            <a:endParaRPr lang="pt-BR" i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0125" y="1857375"/>
            <a:ext cx="7772400" cy="15081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</a:rPr>
              <a:t>Movimento Circular</a:t>
            </a:r>
            <a:endParaRPr lang="pt-BR" sz="6000" dirty="0">
              <a:solidFill>
                <a:schemeClr val="accent6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Um motor executa 600 rotações por minuto. Determine sua freqüência em hertz e seu período em segundos.</a:t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Solução: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f  = 600 </a:t>
            </a:r>
            <a:r>
              <a:rPr lang="pt-BR" sz="3200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=  600 </a:t>
            </a:r>
            <a:r>
              <a:rPr lang="pt-BR" sz="3200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rot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sz="3200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600 </a:t>
            </a:r>
            <a:r>
              <a:rPr lang="pt-BR" sz="3200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rot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/60s  </a:t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 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f = 10 Hz</a:t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T = 1/f  </a:t>
            </a: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 T = 1/10 = 0,1 s</a:t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Assim:  f = 10 Hz e T = 0,1 s   </a:t>
            </a: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Um satélite artificial completa  6 voltas em torno da Terra, durante 24 h. Qual é, em horas, o período do movimento do satélite, suposto periódico?</a:t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Solução: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O período do movimento corresponde ao intervalo de tempo que o satélite gasta para completar 1 volta. Se o satélite completa 6 voltas em 24 h, 1 volta será completada em 4 h. </a:t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Assim T = 4 h.</a:t>
            </a: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</a:t>
            </a: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Movimento Circular Uniforme (MCU)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O MCU é um movimento periódico. Seu período (T) é o intervalo de tempo de uma volta completa. </a:t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O número de voltas na unidade de tempo é a sua freqüência f:</a:t>
            </a: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 = 1/T  </a:t>
            </a:r>
            <a:b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unidade de freqüência hertz (Hz) = 1/s</a:t>
            </a: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Movimento Circular Uniforme (MCU)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156575" cy="777875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função horária do MU é: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S = S</a:t>
            </a:r>
            <a:r>
              <a:rPr lang="pt-BR" sz="3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sz="3200" dirty="0" err="1" smtClean="0"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ividindo tudo pelo raio:</a:t>
            </a:r>
            <a:br>
              <a:rPr lang="pt-B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800" baseline="300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S/R = S</a:t>
            </a:r>
            <a:r>
              <a:rPr lang="pt-BR" sz="3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/R + </a:t>
            </a:r>
            <a:r>
              <a:rPr lang="pt-BR" sz="3200" dirty="0" err="1" smtClean="0"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/R   	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 	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pt-BR" sz="32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Esta é a função horária angular do MCU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76475"/>
            <a:ext cx="18319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Movimento Circular Uniforme (MCU)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156575" cy="777875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Adotando-se 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pt-BR" sz="32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0, quando o ponto material completa uma volta têm-se:</a:t>
            </a:r>
            <a:b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  = 2</a:t>
            </a:r>
            <a:r>
              <a:rPr lang="el-G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pt-BR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rad</a:t>
            </a:r>
            <a:r>
              <a:rPr lang="pt-BR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		e	 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 = T</a:t>
            </a:r>
            <a:b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Assim: 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pt-BR" sz="32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b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200" dirty="0" smtClean="0">
                <a:solidFill>
                  <a:schemeClr val="tx2"/>
                </a:solidFill>
                <a:latin typeface="Georgia"/>
                <a:cs typeface="Times New Roman" pitchFamily="18" charset="0"/>
              </a:rPr>
              <a:t>π</a:t>
            </a:r>
            <a:r>
              <a:rPr lang="pt-BR" sz="3200" dirty="0" smtClean="0">
                <a:solidFill>
                  <a:schemeClr val="tx2"/>
                </a:solidFill>
                <a:latin typeface="Georgia"/>
                <a:cs typeface="Times New Roman" pitchFamily="18" charset="0"/>
              </a:rPr>
              <a:t> = 0 + 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b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 = 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200" dirty="0" smtClean="0">
                <a:solidFill>
                  <a:srgbClr val="FFFF00"/>
                </a:solidFill>
                <a:latin typeface="Georgia"/>
                <a:cs typeface="Times New Roman" pitchFamily="18" charset="0"/>
              </a:rPr>
              <a:t>π</a:t>
            </a:r>
            <a:r>
              <a:rPr lang="pt-BR" sz="3200" dirty="0" smtClean="0">
                <a:solidFill>
                  <a:srgbClr val="FFFF00"/>
                </a:solidFill>
                <a:latin typeface="Georgia"/>
                <a:cs typeface="Times New Roman" pitchFamily="18" charset="0"/>
              </a:rPr>
              <a:t>/T   </a:t>
            </a:r>
            <a:r>
              <a:rPr lang="pt-BR" sz="3200" dirty="0" smtClean="0">
                <a:solidFill>
                  <a:schemeClr val="tx2"/>
                </a:solidFill>
                <a:latin typeface="Georgia"/>
                <a:cs typeface="Times New Roman" pitchFamily="18" charset="0"/>
              </a:rPr>
              <a:t>		 ou 		</a:t>
            </a:r>
            <a:r>
              <a:rPr lang="pt-BR" sz="3200" dirty="0" smtClean="0">
                <a:solidFill>
                  <a:srgbClr val="FFFF00"/>
                </a:solidFill>
                <a:latin typeface="Georgia"/>
                <a:cs typeface="Times New Roman" pitchFamily="18" charset="0"/>
              </a:rPr>
              <a:t>     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 = 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200" dirty="0" smtClean="0">
                <a:solidFill>
                  <a:srgbClr val="FFFF00"/>
                </a:solidFill>
                <a:latin typeface="Georgia"/>
                <a:cs typeface="Times New Roman" pitchFamily="18" charset="0"/>
              </a:rPr>
              <a:t>π</a:t>
            </a:r>
            <a:r>
              <a:rPr lang="pt-BR" sz="3200" dirty="0" smtClean="0">
                <a:solidFill>
                  <a:srgbClr val="FFFF00"/>
                </a:solidFill>
                <a:latin typeface="Georgia"/>
                <a:cs typeface="Times New Roman" pitchFamily="18" charset="0"/>
              </a:rPr>
              <a:t>f</a:t>
            </a:r>
            <a:r>
              <a:rPr lang="pt-B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Aceleração centrípeta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156575" cy="777875"/>
          </a:xfrm>
        </p:spPr>
        <p:txBody>
          <a:bodyPr wrap="square" lIns="9144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200" dirty="0" smtClean="0"/>
              <a:t>N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 MCU a aceleração tangencial é igual a zero, mas temos também um outro tipo de aceleração, esta aceleração é voltada para o centro da trajetória e é denominada de aceleração centrípeta  - </a:t>
            </a:r>
            <a:r>
              <a:rPr lang="pt-BR" sz="2800" dirty="0" err="1" smtClean="0"/>
              <a:t>a</a:t>
            </a:r>
            <a:r>
              <a:rPr lang="pt-BR" sz="2800" baseline="-25000" dirty="0" err="1" smtClean="0"/>
              <a:t>c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89363"/>
            <a:ext cx="34575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 fontScale="92500" lnSpcReduction="10000"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Aceleração centrípeta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2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pt-BR" sz="4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42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smtClean="0">
                <a:latin typeface="Times New Roman" pitchFamily="18" charset="0"/>
                <a:cs typeface="Times New Roman" pitchFamily="18" charset="0"/>
              </a:rPr>
            </a:br>
            <a:endParaRPr lang="pt-BR" sz="4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8512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47879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 fontScale="92500" lnSpcReduction="10000"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Aceleração centrípeta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Aceleração centrípeta </a:t>
            </a:r>
            <a:r>
              <a:rPr lang="pt-BR" sz="3200" dirty="0" err="1" smtClean="0"/>
              <a:t>a</a:t>
            </a:r>
            <a:r>
              <a:rPr lang="pt-BR" sz="3200" baseline="-25000" dirty="0" err="1" smtClean="0"/>
              <a:t>c</a:t>
            </a:r>
            <a:r>
              <a:rPr lang="pt-BR" sz="3200" baseline="-25000" dirty="0" smtClean="0"/>
              <a:t>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err="1" smtClean="0">
                <a:solidFill>
                  <a:srgbClr val="FFFF00"/>
                </a:solidFill>
              </a:rPr>
              <a:t>a</a:t>
            </a:r>
            <a:r>
              <a:rPr lang="pt-BR" sz="3200" baseline="-25000" dirty="0" err="1" smtClean="0">
                <a:solidFill>
                  <a:srgbClr val="FFFF00"/>
                </a:solidFill>
              </a:rPr>
              <a:t>c</a:t>
            </a:r>
            <a:r>
              <a:rPr lang="pt-BR" sz="3200" dirty="0" smtClean="0">
                <a:solidFill>
                  <a:srgbClr val="FFFF00"/>
                </a:solidFill>
              </a:rPr>
              <a:t> = v</a:t>
            </a:r>
            <a:r>
              <a:rPr lang="pt-BR" sz="3200" baseline="30000" dirty="0" smtClean="0">
                <a:solidFill>
                  <a:srgbClr val="FFFF00"/>
                </a:solidFill>
              </a:rPr>
              <a:t>2</a:t>
            </a:r>
            <a:r>
              <a:rPr lang="pt-BR" sz="3200" dirty="0" smtClean="0">
                <a:solidFill>
                  <a:srgbClr val="FFFF00"/>
                </a:solidFill>
              </a:rPr>
              <a:t>/R     </a:t>
            </a:r>
            <a:r>
              <a:rPr lang="pt-BR" sz="3200" dirty="0" smtClean="0"/>
              <a:t>como v = </a:t>
            </a:r>
            <a:r>
              <a:rPr lang="pt-BR" sz="3200" dirty="0" smtClean="0">
                <a:sym typeface="Symbol"/>
              </a:rPr>
              <a:t>R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err="1" smtClean="0"/>
              <a:t>a</a:t>
            </a:r>
            <a:r>
              <a:rPr lang="pt-BR" sz="3200" baseline="-25000" dirty="0" err="1" smtClean="0"/>
              <a:t>c</a:t>
            </a:r>
            <a:r>
              <a:rPr lang="pt-BR" sz="3200" dirty="0" smtClean="0"/>
              <a:t> = (</a:t>
            </a:r>
            <a:r>
              <a:rPr lang="pt-BR" sz="3200" dirty="0" smtClean="0">
                <a:sym typeface="Symbol"/>
              </a:rPr>
              <a:t>R</a:t>
            </a:r>
            <a:r>
              <a:rPr lang="pt-BR" sz="3200" dirty="0" smtClean="0"/>
              <a:t>)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/R = </a:t>
            </a:r>
            <a:r>
              <a:rPr lang="pt-BR" sz="3200" dirty="0" err="1" smtClean="0"/>
              <a:t>ω</a:t>
            </a:r>
            <a:r>
              <a:rPr lang="pt-BR" sz="3200" baseline="30000" dirty="0" err="1" smtClean="0"/>
              <a:t>2</a:t>
            </a:r>
            <a:r>
              <a:rPr lang="pt-BR" sz="3200" dirty="0" err="1" smtClean="0"/>
              <a:t>R</a:t>
            </a:r>
            <a:r>
              <a:rPr lang="pt-BR" sz="3200" baseline="30000" dirty="0" err="1" smtClean="0"/>
              <a:t>2</a:t>
            </a:r>
            <a:r>
              <a:rPr lang="pt-BR" sz="3200" dirty="0" smtClean="0"/>
              <a:t>/R = ω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R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err="1" smtClean="0">
                <a:solidFill>
                  <a:srgbClr val="FFFF00"/>
                </a:solidFill>
              </a:rPr>
              <a:t>a</a:t>
            </a:r>
            <a:r>
              <a:rPr lang="pt-BR" sz="3200" baseline="-25000" dirty="0" err="1" smtClean="0">
                <a:solidFill>
                  <a:srgbClr val="FFFF00"/>
                </a:solidFill>
              </a:rPr>
              <a:t>c</a:t>
            </a:r>
            <a:r>
              <a:rPr lang="pt-BR" sz="3200" dirty="0" smtClean="0">
                <a:solidFill>
                  <a:srgbClr val="FFFF00"/>
                </a:solidFill>
              </a:rPr>
              <a:t> = </a:t>
            </a:r>
            <a:r>
              <a:rPr lang="pt-BR" sz="3200" dirty="0" err="1" smtClean="0">
                <a:solidFill>
                  <a:srgbClr val="FFFF00"/>
                </a:solidFill>
              </a:rPr>
              <a:t>ω</a:t>
            </a:r>
            <a:r>
              <a:rPr lang="pt-BR" sz="3200" baseline="30000" dirty="0" err="1" smtClean="0">
                <a:solidFill>
                  <a:srgbClr val="FFFF00"/>
                </a:solidFill>
              </a:rPr>
              <a:t>2</a:t>
            </a:r>
            <a:r>
              <a:rPr lang="pt-BR" sz="3200" baseline="30000" dirty="0" smtClean="0">
                <a:solidFill>
                  <a:srgbClr val="FFFF00"/>
                </a:solidFill>
              </a:rPr>
              <a:t> </a:t>
            </a:r>
            <a:r>
              <a:rPr lang="pt-BR" sz="3200" dirty="0" smtClean="0">
                <a:solidFill>
                  <a:srgbClr val="FFFF00"/>
                </a:solidFill>
              </a:rPr>
              <a:t>R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pt-BR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endParaRPr lang="pt-BR" sz="4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Um ponto material descreve uma circunferência horizontal com velocidade constante em módulo. O raio da circunferência é de 15 cm e o ponto completa uma volta a cada 10 s. Calcule: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a) o período e a freqüência;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b) a velocidade angular;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c) a velocidade escalar linear;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d) o módulo da aceleração centrípeta. 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endParaRPr lang="pt-BR" sz="3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3.Solução: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a) o período e a freqüência;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T = 10 s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f = 1/T = 0,1 Hz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f =  0,1 Hz </a:t>
            </a: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endParaRPr lang="pt-BR" sz="3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Espaço Angular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428750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Espaço angular – </a:t>
            </a: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Espaço Linear   – s</a:t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Relação    </a:t>
            </a: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l-G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714625"/>
            <a:ext cx="4267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3.Solução: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b) a velocidade angular;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= 2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/T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= 2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/10 =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/5 </a:t>
            </a:r>
            <a:r>
              <a:rPr lang="pt-BR" sz="3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rad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/s </a:t>
            </a:r>
            <a:b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/>
            </a:r>
            <a:b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=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/5 </a:t>
            </a:r>
            <a:r>
              <a:rPr lang="pt-BR" sz="3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rad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/s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endParaRPr lang="pt-BR" sz="4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3.Solução: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c) a velocidade escalar linear;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v =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v = (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/5) .15 = 15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π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/5 = 3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π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cm/s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v =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3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π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cm/s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4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endParaRPr lang="pt-BR" sz="4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3.Solução:</a:t>
            </a: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d) o módulo da aceleração centrípeta.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err="1" smtClean="0"/>
              <a:t>a</a:t>
            </a:r>
            <a:r>
              <a:rPr lang="pt-BR" sz="3200" baseline="-25000" dirty="0" err="1" smtClean="0"/>
              <a:t>c</a:t>
            </a:r>
            <a:r>
              <a:rPr lang="pt-BR" sz="3200" dirty="0" smtClean="0"/>
              <a:t> = v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/R</a:t>
            </a:r>
            <a:br>
              <a:rPr lang="pt-BR" sz="3200" dirty="0" smtClean="0"/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err="1" smtClean="0"/>
              <a:t>a</a:t>
            </a:r>
            <a:r>
              <a:rPr lang="pt-BR" sz="3200" baseline="-25000" dirty="0" err="1" smtClean="0"/>
              <a:t>c</a:t>
            </a:r>
            <a:r>
              <a:rPr lang="pt-BR" sz="3200" dirty="0" smtClean="0"/>
              <a:t> = (3</a:t>
            </a:r>
            <a:r>
              <a:rPr lang="el-GR" sz="3200" dirty="0" smtClean="0">
                <a:latin typeface="Georgia"/>
              </a:rPr>
              <a:t>π</a:t>
            </a:r>
            <a:r>
              <a:rPr lang="pt-BR" sz="3200" dirty="0" smtClean="0"/>
              <a:t>)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/15 = 3</a:t>
            </a:r>
            <a:r>
              <a:rPr lang="el-GR" sz="3200" dirty="0" smtClean="0">
                <a:latin typeface="Georgia"/>
              </a:rPr>
              <a:t>π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/5 = 0,6</a:t>
            </a:r>
            <a:r>
              <a:rPr lang="el-GR" sz="3200" dirty="0" smtClean="0">
                <a:latin typeface="Georgia"/>
              </a:rPr>
              <a:t>π</a:t>
            </a:r>
            <a:r>
              <a:rPr lang="pt-BR" sz="3200" baseline="30000" dirty="0" smtClean="0"/>
              <a:t>2 </a:t>
            </a:r>
            <a:r>
              <a:rPr lang="pt-BR" sz="3200" dirty="0" smtClean="0"/>
              <a:t>cm/s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err="1" smtClean="0"/>
              <a:t>a</a:t>
            </a:r>
            <a:r>
              <a:rPr lang="pt-BR" sz="3200" baseline="-25000" dirty="0" err="1" smtClean="0"/>
              <a:t>c</a:t>
            </a:r>
            <a:r>
              <a:rPr lang="pt-BR" sz="3200" dirty="0" smtClean="0"/>
              <a:t> = 0,6</a:t>
            </a:r>
            <a:r>
              <a:rPr lang="el-GR" sz="3200" dirty="0" smtClean="0">
                <a:latin typeface="Georgia"/>
              </a:rPr>
              <a:t>π</a:t>
            </a:r>
            <a:r>
              <a:rPr lang="pt-BR" sz="3200" baseline="30000" dirty="0" smtClean="0"/>
              <a:t>2 </a:t>
            </a:r>
            <a:r>
              <a:rPr lang="pt-BR" sz="3200" dirty="0" smtClean="0"/>
              <a:t>cm/s</a:t>
            </a:r>
            <a:r>
              <a:rPr lang="pt-BR" sz="3200" baseline="30000" dirty="0" smtClean="0"/>
              <a:t>2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5000" dirty="0" smtClean="0">
                <a:latin typeface="Times New Roman" pitchFamily="18" charset="0"/>
                <a:cs typeface="Times New Roman" pitchFamily="18" charset="0"/>
              </a:rPr>
            </a:br>
            <a:endParaRPr lang="pt-BR" sz="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>Na vitrola da vovó, um disco gira com freqüência de 45 rpm. Considerando nesse disco um ponto A situado a 10 cm do centro e outro ponto B situado a 15 cm, determine para cada um deles:</a:t>
            </a:r>
            <a:br>
              <a:rPr lang="pt-BR" alt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>a) a freqüência em hertz e o período em segundos;</a:t>
            </a:r>
            <a:br>
              <a:rPr lang="pt-BR" alt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2800" smtClean="0">
                <a:latin typeface="Times New Roman" pitchFamily="18" charset="0"/>
                <a:cs typeface="Times New Roman" pitchFamily="18" charset="0"/>
              </a:rPr>
              <a:t>b) a velocidade angular em radianos por segundo;</a:t>
            </a:r>
            <a:br>
              <a:rPr lang="pt-BR" altLang="pt-BR" sz="28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2800" smtClean="0">
                <a:latin typeface="Times New Roman" pitchFamily="18" charset="0"/>
                <a:cs typeface="Times New Roman" pitchFamily="18" charset="0"/>
              </a:rPr>
              <a:t>c) a velocidade escalar linear em metros</a:t>
            </a:r>
            <a:br>
              <a:rPr lang="pt-BR" altLang="pt-BR" sz="28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2800" smtClean="0">
                <a:latin typeface="Times New Roman" pitchFamily="18" charset="0"/>
                <a:cs typeface="Times New Roman" pitchFamily="18" charset="0"/>
              </a:rPr>
              <a:t>por segundo.</a:t>
            </a: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alt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28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800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pt-BR" sz="3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altLang="pt-BR" sz="3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8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8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8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3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8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800" smtClean="0">
                <a:latin typeface="Times New Roman" pitchFamily="18" charset="0"/>
                <a:cs typeface="Times New Roman" pitchFamily="18" charset="0"/>
              </a:rPr>
            </a:br>
            <a:endParaRPr lang="pt-BR" altLang="pt-BR" sz="3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5838825"/>
            <a:ext cx="18383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4.Solução: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a) todos os pontos do disco giram com a mesma freqüência e com o mesmo período, não importando a distância em relação ao centro.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f = 45 </a:t>
            </a:r>
            <a:r>
              <a:rPr lang="pt-BR" sz="3200" dirty="0" err="1" smtClean="0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= 45 </a:t>
            </a:r>
            <a:r>
              <a:rPr lang="pt-BR" sz="3200" dirty="0" err="1" smtClean="0">
                <a:latin typeface="Times New Roman" pitchFamily="18" charset="0"/>
                <a:cs typeface="Times New Roman" pitchFamily="18" charset="0"/>
              </a:rPr>
              <a:t>rot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sz="32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= 45 </a:t>
            </a:r>
            <a:r>
              <a:rPr lang="pt-BR" sz="3200" dirty="0" err="1" smtClean="0">
                <a:latin typeface="Times New Roman" pitchFamily="18" charset="0"/>
                <a:cs typeface="Times New Roman" pitchFamily="18" charset="0"/>
              </a:rPr>
              <a:t>rot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/60 s = 0,75 Hz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f =  0,75 Hz 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T = 1/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f = 1/0,75 ~ 1,33 s </a:t>
            </a: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T = ~ 1,33 s </a:t>
            </a: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endParaRPr lang="pt-BR" sz="3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4.Solução: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b) a velocidade angular também não depende da distância do ponto ao centro do disco e é dada por: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= 2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/T  ou  = 2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= 2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. 0,75 = 1,5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pt-BR" sz="3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rad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/s </a:t>
            </a:r>
            <a:b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/>
            </a:r>
            <a:b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= 1,5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pt-BR" sz="3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rad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/s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endParaRPr lang="pt-BR" sz="4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0438"/>
            <a:ext cx="28352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4.Solução:</a:t>
            </a:r>
            <a:r>
              <a:rPr lang="pt-BR" altLang="pt-BR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>c) a velocidade escalar linear depende do raio da trajetória descrita. Para o ponto A, cujo raio é Ra = 10 cm = 0,1 m, temos:</a:t>
            </a:r>
            <a:br>
              <a:rPr lang="pt-BR" alt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>va = </a:t>
            </a:r>
            <a:r>
              <a:rPr lang="el-GR" altLang="pt-BR" sz="320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pt-BR" altLang="pt-BR" sz="32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 va = 1,5</a:t>
            </a:r>
            <a:r>
              <a:rPr lang="el-GR" altLang="pt-BR" sz="32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π</a:t>
            </a:r>
            <a:r>
              <a:rPr lang="pt-BR" altLang="pt-BR" sz="32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. 0,10 = 0,15</a:t>
            </a:r>
            <a:r>
              <a:rPr lang="el-GR" altLang="pt-BR" sz="32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π </a:t>
            </a:r>
            <a:r>
              <a:rPr lang="pt-BR" altLang="pt-BR" sz="32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m/s</a:t>
            </a: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2800" smtClean="0">
                <a:latin typeface="Times New Roman" pitchFamily="18" charset="0"/>
                <a:cs typeface="Times New Roman" pitchFamily="18" charset="0"/>
              </a:rPr>
              <a:t>Para o ponto B, cujo raio é Rb = 15 cm = 0,15 m,</a:t>
            </a:r>
            <a:br>
              <a:rPr lang="pt-BR" altLang="pt-BR" sz="28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2800" smtClean="0">
                <a:latin typeface="Times New Roman" pitchFamily="18" charset="0"/>
                <a:cs typeface="Times New Roman" pitchFamily="18" charset="0"/>
              </a:rPr>
              <a:t>temos: vb = </a:t>
            </a:r>
            <a:r>
              <a:rPr lang="el-GR" altLang="pt-BR" sz="280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altLang="pt-BR" sz="2800" smtClean="0">
                <a:latin typeface="Times New Roman" pitchFamily="18" charset="0"/>
                <a:cs typeface="Times New Roman" pitchFamily="18" charset="0"/>
              </a:rPr>
              <a:t>Rb </a:t>
            </a:r>
            <a:r>
              <a:rPr lang="pt-BR" altLang="pt-BR" sz="28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 vb = 1,5</a:t>
            </a:r>
            <a:r>
              <a:rPr lang="el-GR" altLang="pt-BR" sz="28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π</a:t>
            </a:r>
            <a:r>
              <a:rPr lang="pt-BR" altLang="pt-BR" sz="28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. 0,15 = 0,225</a:t>
            </a:r>
            <a:r>
              <a:rPr lang="el-GR" altLang="pt-BR" sz="28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π </a:t>
            </a:r>
            <a:r>
              <a:rPr lang="pt-BR" altLang="pt-BR" sz="28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m/s</a:t>
            </a:r>
            <a:r>
              <a:rPr lang="pt-BR" altLang="pt-BR" sz="2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t-BR" altLang="pt-BR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28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28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4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600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pt-BR" sz="46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altLang="pt-BR" sz="4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6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4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6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4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6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4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4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6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4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600" smtClean="0">
                <a:latin typeface="Times New Roman" pitchFamily="18" charset="0"/>
                <a:cs typeface="Times New Roman" pitchFamily="18" charset="0"/>
              </a:rPr>
            </a:br>
            <a:endParaRPr lang="pt-BR" altLang="pt-BR" sz="4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85750"/>
            <a:ext cx="18383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 fontScale="62500" lnSpcReduction="20000"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TrAnsmissão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 de movimento circular uniforme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É possível efetuar a transmissão de movimento circular entre duas rodas, dois discos ou duas polias.</a:t>
            </a:r>
            <a:r>
              <a:rPr lang="pt-BR" sz="3200" baseline="-25000" dirty="0" smtClean="0"/>
              <a:t>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Na transmissão por contato há inversão no sentido do movimento, o que não ocorre na transmissão por corrente. Porém as velocidades lineares das duas rodas, em pontos periféricos, têm o mesmo módulo.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pt-BR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endParaRPr lang="pt-BR" sz="4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 fontScale="70000" lnSpcReduction="20000"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TrAnsmissão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 de movimento circular uniforme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 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pt-BR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200" dirty="0" smtClean="0">
                <a:latin typeface="Times New Roman" pitchFamily="18" charset="0"/>
                <a:cs typeface="Times New Roman" pitchFamily="18" charset="0"/>
              </a:rPr>
            </a:br>
            <a:endParaRPr lang="pt-BR" sz="4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84740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tângulo 4"/>
          <p:cNvSpPr>
            <a:spLocks noChangeArrowheads="1"/>
          </p:cNvSpPr>
          <p:nvPr/>
        </p:nvSpPr>
        <p:spPr bwMode="auto">
          <a:xfrm>
            <a:off x="3214688" y="5000625"/>
            <a:ext cx="2571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4800">
                <a:solidFill>
                  <a:schemeClr val="tx2"/>
                </a:solidFill>
              </a:rPr>
              <a:t>v</a:t>
            </a:r>
            <a:r>
              <a:rPr lang="pt-BR" altLang="pt-BR" sz="4800" baseline="-25000">
                <a:solidFill>
                  <a:schemeClr val="tx2"/>
                </a:solidFill>
              </a:rPr>
              <a:t>a</a:t>
            </a:r>
            <a:r>
              <a:rPr lang="pt-BR" altLang="pt-BR" sz="4800">
                <a:solidFill>
                  <a:schemeClr val="tx2"/>
                </a:solidFill>
              </a:rPr>
              <a:t> = v</a:t>
            </a:r>
            <a:r>
              <a:rPr lang="pt-BR" altLang="pt-BR" sz="4800" baseline="-25000">
                <a:solidFill>
                  <a:schemeClr val="tx2"/>
                </a:solidFill>
              </a:rPr>
              <a:t>b</a:t>
            </a:r>
            <a:endParaRPr lang="pt-BR" altLang="pt-BR" sz="4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 fontScale="70000" lnSpcReduction="20000"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TrAnsmissão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 de movimento circular uniforme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sz="3200" smtClean="0"/>
              <a:t/>
            </a:r>
            <a:br>
              <a:rPr lang="pt-BR" altLang="pt-BR" sz="3200" smtClean="0"/>
            </a:br>
            <a:r>
              <a:rPr lang="pt-BR" altLang="pt-BR" sz="3200" smtClean="0">
                <a:solidFill>
                  <a:srgbClr val="FFFF00"/>
                </a:solidFill>
              </a:rPr>
              <a:t>v</a:t>
            </a:r>
            <a:r>
              <a:rPr lang="pt-BR" altLang="pt-BR" sz="3200" baseline="-25000" smtClean="0">
                <a:solidFill>
                  <a:srgbClr val="FFFF00"/>
                </a:solidFill>
              </a:rPr>
              <a:t>a</a:t>
            </a:r>
            <a:r>
              <a:rPr lang="pt-BR" altLang="pt-BR" sz="3200" smtClean="0">
                <a:solidFill>
                  <a:srgbClr val="FFFF00"/>
                </a:solidFill>
              </a:rPr>
              <a:t> = v</a:t>
            </a:r>
            <a:r>
              <a:rPr lang="pt-BR" altLang="pt-BR" sz="3200" baseline="-25000" smtClean="0">
                <a:solidFill>
                  <a:srgbClr val="FFFF00"/>
                </a:solidFill>
              </a:rPr>
              <a:t>b</a:t>
            </a:r>
            <a:r>
              <a:rPr lang="pt-BR" altLang="pt-BR" sz="3200" baseline="-25000" smtClean="0"/>
              <a:t/>
            </a:r>
            <a:br>
              <a:rPr lang="pt-BR" altLang="pt-BR" sz="3200" baseline="-25000" smtClean="0"/>
            </a:br>
            <a:r>
              <a:rPr lang="pt-BR" altLang="pt-BR" sz="3200" baseline="-25000" smtClean="0"/>
              <a:t/>
            </a:r>
            <a:br>
              <a:rPr lang="pt-BR" altLang="pt-BR" sz="3200" baseline="-25000" smtClean="0"/>
            </a:br>
            <a:r>
              <a:rPr lang="pt-BR" altLang="pt-BR" sz="3200" smtClean="0"/>
              <a:t>v</a:t>
            </a:r>
            <a:r>
              <a:rPr lang="pt-BR" altLang="pt-BR" sz="3200" baseline="-25000" smtClean="0"/>
              <a:t>a</a:t>
            </a:r>
            <a:r>
              <a:rPr lang="pt-BR" altLang="pt-BR" sz="3200" smtClean="0"/>
              <a:t> = ω</a:t>
            </a:r>
            <a:r>
              <a:rPr lang="pt-BR" altLang="pt-BR" sz="3200" baseline="-25000" smtClean="0"/>
              <a:t>a</a:t>
            </a:r>
            <a:r>
              <a:rPr lang="pt-BR" altLang="pt-BR" sz="3200" smtClean="0"/>
              <a:t>R</a:t>
            </a:r>
            <a:r>
              <a:rPr lang="pt-BR" altLang="pt-BR" sz="3200" baseline="-25000" smtClean="0"/>
              <a:t>a      </a:t>
            </a:r>
            <a:r>
              <a:rPr lang="pt-BR" altLang="pt-BR" sz="3200" smtClean="0"/>
              <a:t>e   v</a:t>
            </a:r>
            <a:r>
              <a:rPr lang="pt-BR" altLang="pt-BR" sz="3200" baseline="-25000" smtClean="0"/>
              <a:t>b</a:t>
            </a:r>
            <a:r>
              <a:rPr lang="pt-BR" altLang="pt-BR" sz="3200" smtClean="0"/>
              <a:t> = ω</a:t>
            </a:r>
            <a:r>
              <a:rPr lang="pt-BR" altLang="pt-BR" sz="3200" baseline="-25000" smtClean="0"/>
              <a:t>b</a:t>
            </a:r>
            <a:r>
              <a:rPr lang="pt-BR" altLang="pt-BR" sz="3200" smtClean="0"/>
              <a:t>R</a:t>
            </a:r>
            <a:r>
              <a:rPr lang="pt-BR" altLang="pt-BR" sz="3200" baseline="-25000" smtClean="0"/>
              <a:t>b</a:t>
            </a:r>
            <a:br>
              <a:rPr lang="pt-BR" altLang="pt-BR" sz="3200" baseline="-25000" smtClean="0"/>
            </a:br>
            <a:r>
              <a:rPr lang="pt-BR" altLang="pt-BR" sz="3200" smtClean="0"/>
              <a:t/>
            </a:r>
            <a:br>
              <a:rPr lang="pt-BR" altLang="pt-BR" sz="3200" smtClean="0"/>
            </a:br>
            <a:r>
              <a:rPr lang="pt-BR" altLang="pt-BR" sz="3200" smtClean="0">
                <a:solidFill>
                  <a:srgbClr val="FFFF00"/>
                </a:solidFill>
              </a:rPr>
              <a:t>ω</a:t>
            </a:r>
            <a:r>
              <a:rPr lang="pt-BR" altLang="pt-BR" sz="3200" baseline="-25000" smtClean="0">
                <a:solidFill>
                  <a:srgbClr val="FFFF00"/>
                </a:solidFill>
              </a:rPr>
              <a:t>a</a:t>
            </a:r>
            <a:r>
              <a:rPr lang="pt-BR" altLang="pt-BR" sz="3200" smtClean="0">
                <a:solidFill>
                  <a:srgbClr val="FFFF00"/>
                </a:solidFill>
              </a:rPr>
              <a:t>R</a:t>
            </a:r>
            <a:r>
              <a:rPr lang="pt-BR" altLang="pt-BR" sz="3200" baseline="-25000" smtClean="0">
                <a:solidFill>
                  <a:srgbClr val="FFFF00"/>
                </a:solidFill>
              </a:rPr>
              <a:t>a </a:t>
            </a:r>
            <a:r>
              <a:rPr lang="pt-BR" altLang="pt-BR" sz="3200" smtClean="0">
                <a:solidFill>
                  <a:srgbClr val="FFFF00"/>
                </a:solidFill>
              </a:rPr>
              <a:t> = ω</a:t>
            </a:r>
            <a:r>
              <a:rPr lang="pt-BR" altLang="pt-BR" sz="3200" baseline="-25000" smtClean="0">
                <a:solidFill>
                  <a:srgbClr val="FFFF00"/>
                </a:solidFill>
              </a:rPr>
              <a:t>b</a:t>
            </a:r>
            <a:r>
              <a:rPr lang="pt-BR" altLang="pt-BR" sz="3200" smtClean="0">
                <a:solidFill>
                  <a:srgbClr val="FFFF00"/>
                </a:solidFill>
              </a:rPr>
              <a:t>R</a:t>
            </a:r>
            <a:r>
              <a:rPr lang="pt-BR" altLang="pt-BR" sz="3200" baseline="-25000" smtClean="0">
                <a:solidFill>
                  <a:srgbClr val="FFFF00"/>
                </a:solidFill>
              </a:rPr>
              <a:t>b           </a:t>
            </a:r>
            <a:r>
              <a:rPr lang="pt-BR" altLang="pt-BR" sz="3200" smtClean="0"/>
              <a:t>Mas, ω = 2πf</a:t>
            </a:r>
            <a:br>
              <a:rPr lang="pt-BR" altLang="pt-BR" sz="3200" smtClean="0"/>
            </a:br>
            <a:r>
              <a:rPr lang="pt-BR" altLang="pt-BR" sz="3200" smtClean="0"/>
              <a:t/>
            </a:r>
            <a:br>
              <a:rPr lang="pt-BR" altLang="pt-BR" sz="3200" smtClean="0"/>
            </a:br>
            <a:r>
              <a:rPr lang="pt-BR" altLang="pt-BR" sz="3200" smtClean="0"/>
              <a:t>2πf</a:t>
            </a:r>
            <a:r>
              <a:rPr lang="pt-BR" altLang="pt-BR" sz="3200" baseline="-25000" smtClean="0"/>
              <a:t>a</a:t>
            </a:r>
            <a:r>
              <a:rPr lang="pt-BR" altLang="pt-BR" sz="3200" smtClean="0"/>
              <a:t>R</a:t>
            </a:r>
            <a:r>
              <a:rPr lang="pt-BR" altLang="pt-BR" sz="3200" baseline="-25000" smtClean="0"/>
              <a:t>a</a:t>
            </a:r>
            <a:r>
              <a:rPr lang="pt-BR" altLang="pt-BR" sz="3200" smtClean="0"/>
              <a:t> = 2πf</a:t>
            </a:r>
            <a:r>
              <a:rPr lang="pt-BR" altLang="pt-BR" sz="3200" baseline="-25000" smtClean="0"/>
              <a:t>b</a:t>
            </a:r>
            <a:r>
              <a:rPr lang="pt-BR" altLang="pt-BR" sz="3200" smtClean="0"/>
              <a:t>R</a:t>
            </a:r>
            <a:r>
              <a:rPr lang="pt-BR" altLang="pt-BR" sz="3200" baseline="-25000" smtClean="0"/>
              <a:t>b   </a:t>
            </a:r>
            <a:br>
              <a:rPr lang="pt-BR" altLang="pt-BR" sz="3200" baseline="-25000" smtClean="0"/>
            </a:br>
            <a:r>
              <a:rPr lang="pt-BR" altLang="pt-BR" sz="3200" baseline="-25000" smtClean="0"/>
              <a:t>         </a:t>
            </a:r>
            <a:r>
              <a:rPr lang="pt-BR" altLang="pt-BR" sz="3200" smtClean="0">
                <a:solidFill>
                  <a:srgbClr val="FFFF00"/>
                </a:solidFill>
              </a:rPr>
              <a:t>f</a:t>
            </a:r>
            <a:r>
              <a:rPr lang="pt-BR" altLang="pt-BR" sz="3200" baseline="-25000" smtClean="0">
                <a:solidFill>
                  <a:srgbClr val="FFFF00"/>
                </a:solidFill>
              </a:rPr>
              <a:t>a</a:t>
            </a:r>
            <a:r>
              <a:rPr lang="pt-BR" altLang="pt-BR" sz="3200" smtClean="0">
                <a:solidFill>
                  <a:srgbClr val="FFFF00"/>
                </a:solidFill>
              </a:rPr>
              <a:t>R</a:t>
            </a:r>
            <a:r>
              <a:rPr lang="pt-BR" altLang="pt-BR" sz="3200" baseline="-25000" smtClean="0">
                <a:solidFill>
                  <a:srgbClr val="FFFF00"/>
                </a:solidFill>
              </a:rPr>
              <a:t>a</a:t>
            </a:r>
            <a:r>
              <a:rPr lang="pt-BR" altLang="pt-BR" sz="3200" smtClean="0">
                <a:solidFill>
                  <a:srgbClr val="FFFF00"/>
                </a:solidFill>
              </a:rPr>
              <a:t> = f</a:t>
            </a:r>
            <a:r>
              <a:rPr lang="pt-BR" altLang="pt-BR" sz="3200" baseline="-25000" smtClean="0">
                <a:solidFill>
                  <a:srgbClr val="FFFF00"/>
                </a:solidFill>
              </a:rPr>
              <a:t>b</a:t>
            </a:r>
            <a:r>
              <a:rPr lang="pt-BR" altLang="pt-BR" sz="3200" smtClean="0">
                <a:solidFill>
                  <a:srgbClr val="FFFF00"/>
                </a:solidFill>
              </a:rPr>
              <a:t>R</a:t>
            </a:r>
            <a:r>
              <a:rPr lang="pt-BR" altLang="pt-BR" sz="3200" baseline="-25000" smtClean="0">
                <a:solidFill>
                  <a:srgbClr val="FFFF00"/>
                </a:solidFill>
              </a:rPr>
              <a:t>b</a:t>
            </a:r>
            <a:r>
              <a:rPr lang="pt-BR" altLang="pt-BR" sz="3200" smtClean="0"/>
              <a:t/>
            </a:r>
            <a:br>
              <a:rPr lang="pt-BR" altLang="pt-BR" sz="3200" smtClean="0"/>
            </a:br>
            <a:r>
              <a:rPr lang="pt-BR" altLang="pt-BR" sz="3200" smtClean="0"/>
              <a:t/>
            </a:r>
            <a:br>
              <a:rPr lang="pt-BR" altLang="pt-BR" sz="3200" smtClean="0"/>
            </a:br>
            <a:r>
              <a:rPr lang="pt-BR" altLang="pt-BR" sz="3200" smtClean="0"/>
              <a:t/>
            </a:r>
            <a:br>
              <a:rPr lang="pt-BR" altLang="pt-BR" sz="3200" smtClean="0"/>
            </a:b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pt-BR" altLang="pt-BR" sz="4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200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pt-BR" sz="42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alt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200" smtClean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4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4200" smtClean="0">
                <a:latin typeface="Times New Roman" pitchFamily="18" charset="0"/>
                <a:cs typeface="Times New Roman" pitchFamily="18" charset="0"/>
              </a:rPr>
            </a:br>
            <a:endParaRPr lang="pt-BR" altLang="pt-BR" sz="4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Definição de radiano 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38" y="1785938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Um radiano é a medida do ângulo central </a:t>
            </a:r>
            <a:r>
              <a:rPr lang="el-G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que determina, na circunferência, um arco de comprimento igual ao raio R (s=R)  </a:t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86188"/>
            <a:ext cx="81438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Duas polias A e B, ligadas por uma correia têm 10 cm e 20 cm de raio, respectivamente. A primeira efetua 40 </a:t>
            </a:r>
            <a:r>
              <a:rPr lang="pt-BR" sz="3200" dirty="0" err="1" smtClean="0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. Calcule: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a) a freqüência da segunda polia;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b) a velocidade linear dos pontos da correia. 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800" dirty="0" smtClean="0">
                <a:latin typeface="Times New Roman" pitchFamily="18" charset="0"/>
                <a:cs typeface="Times New Roman" pitchFamily="18" charset="0"/>
              </a:rPr>
            </a:br>
            <a:endParaRPr lang="pt-BR" sz="3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286250"/>
            <a:ext cx="47815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5.Solução: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sz="3200" dirty="0" err="1" smtClean="0">
                <a:solidFill>
                  <a:schemeClr val="tx2"/>
                </a:solidFill>
              </a:rPr>
              <a:t>f</a:t>
            </a:r>
            <a:r>
              <a:rPr lang="pt-BR" sz="3200" baseline="-25000" dirty="0" err="1" smtClean="0">
                <a:solidFill>
                  <a:schemeClr val="tx2"/>
                </a:solidFill>
              </a:rPr>
              <a:t>a</a:t>
            </a:r>
            <a:r>
              <a:rPr lang="pt-BR" sz="3200" dirty="0" err="1" smtClean="0">
                <a:solidFill>
                  <a:schemeClr val="tx2"/>
                </a:solidFill>
              </a:rPr>
              <a:t>R</a:t>
            </a:r>
            <a:r>
              <a:rPr lang="pt-BR" sz="3200" baseline="-25000" dirty="0" err="1" smtClean="0">
                <a:solidFill>
                  <a:schemeClr val="tx2"/>
                </a:solidFill>
              </a:rPr>
              <a:t>a</a:t>
            </a:r>
            <a:r>
              <a:rPr lang="pt-BR" sz="3200" dirty="0" smtClean="0">
                <a:solidFill>
                  <a:schemeClr val="tx2"/>
                </a:solidFill>
              </a:rPr>
              <a:t> = </a:t>
            </a:r>
            <a:r>
              <a:rPr lang="pt-BR" sz="3200" dirty="0" err="1" smtClean="0">
                <a:solidFill>
                  <a:schemeClr val="tx2"/>
                </a:solidFill>
              </a:rPr>
              <a:t>f</a:t>
            </a:r>
            <a:r>
              <a:rPr lang="pt-BR" sz="3200" baseline="-25000" dirty="0" err="1" smtClean="0">
                <a:solidFill>
                  <a:schemeClr val="tx2"/>
                </a:solidFill>
              </a:rPr>
              <a:t>b</a:t>
            </a:r>
            <a:r>
              <a:rPr lang="pt-BR" sz="3200" dirty="0" err="1" smtClean="0">
                <a:solidFill>
                  <a:schemeClr val="tx2"/>
                </a:solidFill>
              </a:rPr>
              <a:t>R</a:t>
            </a:r>
            <a:r>
              <a:rPr lang="pt-BR" sz="3200" baseline="-25000" dirty="0" err="1" smtClean="0">
                <a:solidFill>
                  <a:schemeClr val="tx2"/>
                </a:solidFill>
              </a:rPr>
              <a:t>b</a:t>
            </a:r>
            <a:r>
              <a:rPr lang="pt-BR" sz="3200" baseline="-25000" dirty="0" smtClean="0">
                <a:solidFill>
                  <a:schemeClr val="tx2"/>
                </a:solidFill>
              </a:rPr>
              <a:t> </a:t>
            </a:r>
            <a:br>
              <a:rPr lang="pt-BR" sz="3200" baseline="-25000" dirty="0" smtClean="0">
                <a:solidFill>
                  <a:schemeClr val="tx2"/>
                </a:solidFill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(com </a:t>
            </a:r>
            <a:r>
              <a:rPr lang="pt-BR" sz="3200" dirty="0" err="1" smtClean="0">
                <a:solidFill>
                  <a:schemeClr val="tx2"/>
                </a:solidFill>
              </a:rPr>
              <a:t>f</a:t>
            </a:r>
            <a:r>
              <a:rPr lang="pt-BR" sz="3200" baseline="-25000" dirty="0" err="1" smtClean="0">
                <a:solidFill>
                  <a:schemeClr val="tx2"/>
                </a:solidFill>
              </a:rPr>
              <a:t>a</a:t>
            </a:r>
            <a:r>
              <a:rPr lang="pt-BR" sz="3200" dirty="0" smtClean="0">
                <a:solidFill>
                  <a:schemeClr val="tx2"/>
                </a:solidFill>
              </a:rPr>
              <a:t>= 40rpm, R</a:t>
            </a:r>
            <a:r>
              <a:rPr lang="pt-BR" sz="3200" baseline="-25000" dirty="0" smtClean="0">
                <a:solidFill>
                  <a:schemeClr val="tx2"/>
                </a:solidFill>
              </a:rPr>
              <a:t>a</a:t>
            </a:r>
            <a:r>
              <a:rPr lang="pt-BR" sz="3200" dirty="0" smtClean="0">
                <a:solidFill>
                  <a:schemeClr val="tx2"/>
                </a:solidFill>
              </a:rPr>
              <a:t>= 10cm,R</a:t>
            </a:r>
            <a:r>
              <a:rPr lang="pt-BR" sz="3200" baseline="-25000" dirty="0" smtClean="0">
                <a:solidFill>
                  <a:schemeClr val="tx2"/>
                </a:solidFill>
              </a:rPr>
              <a:t>b</a:t>
            </a:r>
            <a:r>
              <a:rPr lang="pt-BR" sz="3200" dirty="0" smtClean="0">
                <a:solidFill>
                  <a:schemeClr val="tx2"/>
                </a:solidFill>
              </a:rPr>
              <a:t>= 20cm)</a:t>
            </a:r>
            <a:br>
              <a:rPr lang="pt-BR" sz="3200" dirty="0" smtClean="0">
                <a:solidFill>
                  <a:schemeClr val="tx2"/>
                </a:solidFill>
              </a:rPr>
            </a:br>
            <a:r>
              <a:rPr lang="pt-BR" sz="3200" dirty="0" smtClean="0">
                <a:solidFill>
                  <a:schemeClr val="tx2"/>
                </a:solidFill>
              </a:rPr>
              <a:t/>
            </a:r>
            <a:br>
              <a:rPr lang="pt-BR" sz="3200" dirty="0" smtClean="0">
                <a:solidFill>
                  <a:schemeClr val="tx2"/>
                </a:solidFill>
              </a:rPr>
            </a:br>
            <a:r>
              <a:rPr lang="pt-BR" sz="3200" dirty="0" smtClean="0">
                <a:solidFill>
                  <a:schemeClr val="tx2"/>
                </a:solidFill>
              </a:rPr>
              <a:t>Portanto:    40.10 = </a:t>
            </a:r>
            <a:r>
              <a:rPr lang="pt-BR" sz="3200" dirty="0" err="1" smtClean="0">
                <a:solidFill>
                  <a:schemeClr val="tx2"/>
                </a:solidFill>
              </a:rPr>
              <a:t>f</a:t>
            </a:r>
            <a:r>
              <a:rPr lang="pt-BR" sz="3200" baseline="-25000" dirty="0" err="1" smtClean="0">
                <a:solidFill>
                  <a:schemeClr val="tx2"/>
                </a:solidFill>
              </a:rPr>
              <a:t>b</a:t>
            </a:r>
            <a:r>
              <a:rPr lang="pt-BR" sz="3200" dirty="0" smtClean="0">
                <a:solidFill>
                  <a:schemeClr val="tx2"/>
                </a:solidFill>
              </a:rPr>
              <a:t>.20 </a:t>
            </a:r>
            <a:br>
              <a:rPr lang="pt-BR" sz="3200" dirty="0" smtClean="0">
                <a:solidFill>
                  <a:schemeClr val="tx2"/>
                </a:solidFill>
              </a:rPr>
            </a:br>
            <a:r>
              <a:rPr lang="pt-BR" sz="3200" dirty="0" smtClean="0">
                <a:solidFill>
                  <a:schemeClr val="tx2"/>
                </a:solidFill>
              </a:rPr>
              <a:t/>
            </a:r>
            <a:br>
              <a:rPr lang="pt-BR" sz="3200" dirty="0" smtClean="0">
                <a:solidFill>
                  <a:schemeClr val="tx2"/>
                </a:solidFill>
              </a:rPr>
            </a:br>
            <a:r>
              <a:rPr lang="pt-BR" sz="3200" dirty="0" err="1" smtClean="0">
                <a:solidFill>
                  <a:schemeClr val="tx2"/>
                </a:solidFill>
              </a:rPr>
              <a:t>f</a:t>
            </a:r>
            <a:r>
              <a:rPr lang="pt-BR" sz="3200" baseline="-25000" dirty="0" err="1" smtClean="0">
                <a:solidFill>
                  <a:schemeClr val="tx2"/>
                </a:solidFill>
              </a:rPr>
              <a:t>b</a:t>
            </a:r>
            <a:r>
              <a:rPr lang="pt-BR" sz="3200" baseline="-25000" dirty="0" smtClean="0">
                <a:solidFill>
                  <a:schemeClr val="tx2"/>
                </a:solidFill>
              </a:rPr>
              <a:t> 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=  20rpm 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4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endParaRPr lang="pt-BR" sz="4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857250" y="571500"/>
            <a:ext cx="7929563" cy="977900"/>
          </a:xfrm>
        </p:spPr>
        <p:txBody>
          <a:bodyPr lIns="82296" bIns="0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Exercícios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2938" y="1285875"/>
            <a:ext cx="8156575" cy="777875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5.Solução: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) todos os pontos da correia tem a mesma velocidade linear v. Considerando a polia A, temos:</a:t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err="1" smtClean="0"/>
              <a:t>v</a:t>
            </a:r>
            <a:r>
              <a:rPr lang="pt-BR" sz="3200" baseline="-25000" dirty="0" err="1" smtClean="0"/>
              <a:t>a</a:t>
            </a:r>
            <a:r>
              <a:rPr lang="pt-BR" sz="3200" dirty="0" smtClean="0"/>
              <a:t> = </a:t>
            </a:r>
            <a:r>
              <a:rPr lang="pt-BR" sz="3200" dirty="0" err="1" smtClean="0"/>
              <a:t>ω</a:t>
            </a:r>
            <a:r>
              <a:rPr lang="pt-BR" sz="3200" baseline="-25000" dirty="0" err="1" smtClean="0"/>
              <a:t>a</a:t>
            </a:r>
            <a:r>
              <a:rPr lang="pt-BR" sz="3200" dirty="0" err="1" smtClean="0"/>
              <a:t>R</a:t>
            </a:r>
            <a:r>
              <a:rPr lang="pt-BR" sz="3200" baseline="-25000" dirty="0" err="1" smtClean="0"/>
              <a:t>a</a:t>
            </a:r>
            <a:r>
              <a:rPr lang="pt-BR" sz="3200" baseline="-25000" dirty="0" smtClean="0"/>
              <a:t> </a:t>
            </a:r>
            <a:r>
              <a:rPr lang="pt-BR" sz="3200" dirty="0" smtClean="0">
                <a:sym typeface="Wingdings 3"/>
              </a:rPr>
              <a:t> </a:t>
            </a:r>
            <a:r>
              <a:rPr lang="pt-BR" sz="3200" dirty="0" smtClean="0"/>
              <a:t>v = </a:t>
            </a:r>
            <a:r>
              <a:rPr lang="pt-BR" sz="3200" dirty="0" err="1" smtClean="0"/>
              <a:t>2πf</a:t>
            </a:r>
            <a:r>
              <a:rPr lang="pt-BR" sz="3200" baseline="-25000" dirty="0" err="1" smtClean="0"/>
              <a:t>a</a:t>
            </a:r>
            <a:r>
              <a:rPr lang="pt-BR" sz="3200" dirty="0" err="1" smtClean="0"/>
              <a:t>R</a:t>
            </a:r>
            <a:r>
              <a:rPr lang="pt-BR" sz="3200" baseline="-25000" dirty="0" err="1" smtClean="0"/>
              <a:t>a</a:t>
            </a:r>
            <a:r>
              <a:rPr lang="pt-BR" sz="3200" baseline="-25000" dirty="0" smtClean="0"/>
              <a:t> </a:t>
            </a:r>
            <a:br>
              <a:rPr lang="pt-BR" sz="3200" baseline="-25000" dirty="0" smtClean="0"/>
            </a:br>
            <a:r>
              <a:rPr lang="pt-BR" sz="3200" baseline="-25000" dirty="0" smtClean="0">
                <a:solidFill>
                  <a:schemeClr val="tx2"/>
                </a:solidFill>
              </a:rPr>
              <a:t/>
            </a:r>
            <a:br>
              <a:rPr lang="pt-BR" sz="3200" baseline="-25000" dirty="0" smtClean="0">
                <a:solidFill>
                  <a:schemeClr val="tx2"/>
                </a:solidFill>
              </a:rPr>
            </a:br>
            <a:r>
              <a:rPr lang="pt-BR" sz="3200" dirty="0" smtClean="0"/>
              <a:t>sendo </a:t>
            </a:r>
            <a:r>
              <a:rPr lang="pt-BR" sz="3200" dirty="0" err="1" smtClean="0"/>
              <a:t>f</a:t>
            </a:r>
            <a:r>
              <a:rPr lang="pt-BR" sz="3200" baseline="-25000" dirty="0" err="1" smtClean="0"/>
              <a:t>a</a:t>
            </a:r>
            <a:r>
              <a:rPr lang="pt-BR" sz="3200" dirty="0" smtClean="0"/>
              <a:t>= 40rpm = 40/60 Hz = 2/3 Hz, vem: </a:t>
            </a:r>
            <a:r>
              <a:rPr lang="pt-BR" sz="3200" dirty="0" err="1" smtClean="0"/>
              <a:t>v</a:t>
            </a:r>
            <a:r>
              <a:rPr lang="pt-BR" sz="3200" baseline="-25000" dirty="0" err="1" smtClean="0"/>
              <a:t>a</a:t>
            </a:r>
            <a:r>
              <a:rPr lang="pt-BR" sz="3200" dirty="0" smtClean="0"/>
              <a:t> = </a:t>
            </a:r>
            <a:r>
              <a:rPr lang="pt-BR" sz="3200" dirty="0" err="1" smtClean="0"/>
              <a:t>ω</a:t>
            </a:r>
            <a:r>
              <a:rPr lang="pt-BR" sz="3200" baseline="-25000" dirty="0" err="1" smtClean="0"/>
              <a:t>a</a:t>
            </a:r>
            <a:r>
              <a:rPr lang="pt-BR" sz="3200" dirty="0" err="1" smtClean="0"/>
              <a:t>R</a:t>
            </a:r>
            <a:r>
              <a:rPr lang="pt-BR" sz="3200" baseline="-25000" dirty="0" err="1" smtClean="0"/>
              <a:t>a</a:t>
            </a:r>
            <a:r>
              <a:rPr lang="pt-BR" sz="3200" baseline="-25000" dirty="0" smtClean="0"/>
              <a:t> </a:t>
            </a:r>
            <a:r>
              <a:rPr lang="pt-BR" sz="3200" dirty="0" smtClean="0">
                <a:sym typeface="Wingdings 3"/>
              </a:rPr>
              <a:t> </a:t>
            </a:r>
            <a:r>
              <a:rPr lang="pt-BR" sz="3200" dirty="0" smtClean="0"/>
              <a:t>v = 2</a:t>
            </a:r>
            <a:r>
              <a:rPr lang="el-GR" sz="3200" dirty="0" smtClean="0"/>
              <a:t>π</a:t>
            </a:r>
            <a:r>
              <a:rPr lang="pt-BR" sz="3200" dirty="0" err="1" smtClean="0"/>
              <a:t>f</a:t>
            </a:r>
            <a:r>
              <a:rPr lang="pt-BR" sz="3200" baseline="-25000" dirty="0" err="1" smtClean="0"/>
              <a:t>a</a:t>
            </a:r>
            <a:r>
              <a:rPr lang="pt-BR" sz="3200" dirty="0" err="1" smtClean="0"/>
              <a:t>R</a:t>
            </a:r>
            <a:r>
              <a:rPr lang="pt-BR" sz="3200" baseline="-25000" dirty="0" err="1" smtClean="0"/>
              <a:t>a</a:t>
            </a:r>
            <a:r>
              <a:rPr lang="pt-BR" sz="3200" baseline="-25000" dirty="0" smtClean="0"/>
              <a:t> </a:t>
            </a:r>
            <a:br>
              <a:rPr lang="pt-BR" sz="3200" baseline="-25000" dirty="0" smtClean="0"/>
            </a:br>
            <a:r>
              <a:rPr lang="pt-BR" sz="3200" baseline="-25000" dirty="0" smtClean="0"/>
              <a:t/>
            </a:r>
            <a:br>
              <a:rPr lang="pt-BR" sz="3200" baseline="-25000" dirty="0" smtClean="0"/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v = 2</a:t>
            </a:r>
            <a:r>
              <a:rPr lang="el-GR" sz="3200" dirty="0" smtClean="0">
                <a:latin typeface="Georgia"/>
                <a:cs typeface="Times New Roman" pitchFamily="18" charset="0"/>
              </a:rPr>
              <a:t>π</a:t>
            </a:r>
            <a:r>
              <a:rPr lang="pt-BR" sz="3200" dirty="0" smtClean="0">
                <a:latin typeface="Georgia"/>
                <a:cs typeface="Times New Roman" pitchFamily="18" charset="0"/>
              </a:rPr>
              <a:t> . 2/3 . 10 = 40</a:t>
            </a:r>
            <a:r>
              <a:rPr lang="el-GR" sz="3200" dirty="0" smtClean="0">
                <a:latin typeface="Georgia"/>
                <a:cs typeface="Times New Roman" pitchFamily="18" charset="0"/>
              </a:rPr>
              <a:t>π</a:t>
            </a:r>
            <a:r>
              <a:rPr lang="pt-BR" sz="3200" dirty="0" smtClean="0">
                <a:latin typeface="Georgia"/>
                <a:cs typeface="Times New Roman" pitchFamily="18" charset="0"/>
              </a:rPr>
              <a:t>/3  cm/s </a:t>
            </a:r>
            <a:br>
              <a:rPr lang="pt-BR" sz="3200" dirty="0" smtClean="0">
                <a:latin typeface="Georgia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v = </a:t>
            </a:r>
            <a:r>
              <a:rPr lang="pt-BR" sz="3200" dirty="0" smtClean="0">
                <a:latin typeface="Georgia"/>
                <a:cs typeface="Times New Roman" pitchFamily="18" charset="0"/>
              </a:rPr>
              <a:t> 40</a:t>
            </a:r>
            <a:r>
              <a:rPr lang="el-GR" sz="3200" dirty="0" smtClean="0">
                <a:latin typeface="Georgia"/>
                <a:cs typeface="Times New Roman" pitchFamily="18" charset="0"/>
              </a:rPr>
              <a:t>π</a:t>
            </a:r>
            <a:r>
              <a:rPr lang="pt-BR" sz="3200" dirty="0" smtClean="0">
                <a:latin typeface="Georgia"/>
                <a:cs typeface="Times New Roman" pitchFamily="18" charset="0"/>
              </a:rPr>
              <a:t>/3  cm/s </a:t>
            </a:r>
            <a:r>
              <a:rPr lang="pt-BR" sz="3200" baseline="-25000" dirty="0" smtClean="0"/>
              <a:t/>
            </a:r>
            <a:br>
              <a:rPr lang="pt-BR" sz="3200" baseline="-25000" dirty="0" smtClean="0"/>
            </a:br>
            <a:r>
              <a:rPr lang="pt-BR" sz="3200" baseline="-25000" dirty="0" smtClean="0"/>
              <a:t/>
            </a:r>
            <a:br>
              <a:rPr lang="pt-BR" sz="3200" baseline="-25000" dirty="0" smtClean="0"/>
            </a:br>
            <a:r>
              <a:rPr lang="pt-BR" sz="3200" baseline="-25000" dirty="0" smtClean="0"/>
              <a:t/>
            </a:r>
            <a:br>
              <a:rPr lang="pt-BR" sz="3200" baseline="-25000" dirty="0" smtClean="0"/>
            </a:br>
            <a:r>
              <a:rPr lang="pt-BR" sz="3200" baseline="-25000" dirty="0" smtClean="0"/>
              <a:t/>
            </a:r>
            <a:br>
              <a:rPr lang="pt-BR" sz="3200" baseline="-25000" dirty="0" smtClean="0"/>
            </a:br>
            <a:r>
              <a:rPr lang="pt-BR" sz="3200" baseline="-25000" dirty="0" smtClean="0"/>
              <a:t>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4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600" dirty="0" smtClean="0">
                <a:latin typeface="Times New Roman" pitchFamily="18" charset="0"/>
                <a:cs typeface="Times New Roman" pitchFamily="18" charset="0"/>
              </a:rPr>
            </a:br>
            <a:endParaRPr lang="pt-BR" sz="4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3"/>
          <p:cNvSpPr>
            <a:spLocks noChangeArrowheads="1" noChangeShapeType="1" noTextEdit="1"/>
          </p:cNvSpPr>
          <p:nvPr/>
        </p:nvSpPr>
        <p:spPr bwMode="auto">
          <a:xfrm>
            <a:off x="3016250" y="1692275"/>
            <a:ext cx="3384550" cy="33829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pt-BR" sz="43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FIM!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Definição de radiano 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38" y="1785938"/>
            <a:ext cx="7929562" cy="1643062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Radiano			Comprimento de arco</a:t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t-BR" sz="3200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---------------------------------- arco = R</a:t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φ 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-------------------------------- arco = s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O comprimento da circunferência é 2</a:t>
            </a:r>
            <a:r>
              <a:rPr lang="el-GR" sz="3200" dirty="0" smtClean="0">
                <a:solidFill>
                  <a:schemeClr val="tx2">
                    <a:satMod val="200000"/>
                  </a:schemeClr>
                </a:solidFill>
                <a:latin typeface="Georgia"/>
                <a:cs typeface="Times New Roman" pitchFamily="18" charset="0"/>
              </a:rPr>
              <a:t>π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Georgia"/>
                <a:cs typeface="Times New Roman" pitchFamily="18" charset="0"/>
              </a:rPr>
              <a:t>R substituindo –se em s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 , vem:</a:t>
            </a:r>
            <a:b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l-GR" sz="3200" dirty="0" smtClean="0">
                <a:solidFill>
                  <a:schemeClr val="tx2">
                    <a:satMod val="200000"/>
                  </a:schemeClr>
                </a:solidFill>
                <a:latin typeface="Georgia"/>
                <a:cs typeface="Times New Roman" pitchFamily="18" charset="0"/>
              </a:rPr>
              <a:t>π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Georgia"/>
                <a:cs typeface="Times New Roman" pitchFamily="18" charset="0"/>
              </a:rPr>
              <a:t>R  = </a:t>
            </a:r>
            <a:r>
              <a:rPr lang="el-G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  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 </a:t>
            </a:r>
            <a:r>
              <a:rPr lang="el-G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l-GR" sz="3200" dirty="0" smtClean="0">
                <a:solidFill>
                  <a:schemeClr val="tx2">
                    <a:satMod val="200000"/>
                  </a:schemeClr>
                </a:solidFill>
                <a:latin typeface="Georgia"/>
                <a:cs typeface="Times New Roman" pitchFamily="18" charset="0"/>
              </a:rPr>
              <a:t>π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Georgia"/>
                <a:cs typeface="Times New Roman" pitchFamily="18" charset="0"/>
              </a:rPr>
              <a:t> </a:t>
            </a:r>
            <a:r>
              <a:rPr lang="pt-BR" sz="3200" dirty="0" err="1" smtClean="0">
                <a:solidFill>
                  <a:schemeClr val="tx2">
                    <a:satMod val="200000"/>
                  </a:schemeClr>
                </a:solidFill>
                <a:latin typeface="Georgia"/>
                <a:cs typeface="Times New Roman" pitchFamily="18" charset="0"/>
              </a:rPr>
              <a:t>rad</a:t>
            </a:r>
            <a:r>
              <a:rPr lang="el-GR" sz="3200" dirty="0" smtClean="0">
                <a:solidFill>
                  <a:schemeClr val="tx2">
                    <a:satMod val="200000"/>
                  </a:schemeClr>
                </a:solidFill>
                <a:latin typeface="Georgia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Velocidade angular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Velocidade angular – </a:t>
            </a: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∆</a:t>
            </a: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/∆t</a:t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t-BR" sz="3200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/s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Relação    </a:t>
            </a: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= </a:t>
            </a:r>
            <a:r>
              <a:rPr lang="el-G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b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Velocidade linear  v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357438"/>
            <a:ext cx="4456113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Aceleração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angular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Aceleração angular – </a:t>
            </a: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γ 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∆</a:t>
            </a: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/∆t</a:t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t-BR" sz="3200" dirty="0" err="1" smtClean="0">
                <a:solidFill>
                  <a:schemeClr val="tx2">
                    <a:satMod val="200000"/>
                  </a:schemeClr>
                </a:solidFill>
              </a:rPr>
              <a:t>rad</a:t>
            </a: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</a:rPr>
              <a:t>/s</a:t>
            </a:r>
            <a:r>
              <a:rPr lang="pt-BR" sz="3200" baseline="30000" dirty="0" smtClean="0">
                <a:solidFill>
                  <a:schemeClr val="tx2">
                    <a:satMod val="200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Relação    </a:t>
            </a: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l-G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b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aceleração linear  a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relações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Relações</a:t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l-G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		v = </a:t>
            </a:r>
            <a:r>
              <a:rPr lang="el-G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		a = </a:t>
            </a:r>
            <a:r>
              <a:rPr lang="el-G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br>
              <a:rPr lang="pt-B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71625" y="1500188"/>
          <a:ext cx="6643688" cy="18399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21844"/>
                <a:gridCol w="3321844"/>
              </a:tblGrid>
              <a:tr h="459978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Grandezas angulares</a:t>
                      </a:r>
                      <a:endParaRPr lang="pt-BR" sz="1800" dirty="0"/>
                    </a:p>
                  </a:txBody>
                  <a:tcPr marL="91439" marR="91439" marT="45704" marB="4570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Grandezas lineares</a:t>
                      </a:r>
                      <a:endParaRPr lang="pt-BR" sz="1800" dirty="0"/>
                    </a:p>
                  </a:txBody>
                  <a:tcPr marL="91439" marR="91439" marT="45704" marB="45704"/>
                </a:tc>
              </a:tr>
              <a:tr h="45997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φ 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pt-B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rad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t-BR" sz="1800" dirty="0"/>
                    </a:p>
                  </a:txBody>
                  <a:tcPr marL="91439" marR="9143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 (m)</a:t>
                      </a:r>
                      <a:endParaRPr lang="pt-BR" sz="1800" dirty="0"/>
                    </a:p>
                  </a:txBody>
                  <a:tcPr marL="91439" marR="91439" marT="45704" marB="45704"/>
                </a:tc>
              </a:tr>
              <a:tr h="45997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ω 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pt-B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rad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/s)</a:t>
                      </a:r>
                      <a:endParaRPr lang="pt-BR" sz="1800" dirty="0"/>
                    </a:p>
                  </a:txBody>
                  <a:tcPr marL="91439" marR="9143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  (m/s)</a:t>
                      </a:r>
                      <a:endParaRPr lang="pt-BR" sz="1800" dirty="0"/>
                    </a:p>
                  </a:txBody>
                  <a:tcPr marL="91439" marR="91439" marT="45704" marB="45704"/>
                </a:tc>
              </a:tr>
              <a:tr h="45997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γ 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pt-BR" sz="1800" dirty="0" err="1" smtClean="0"/>
                        <a:t>rad</a:t>
                      </a:r>
                      <a:r>
                        <a:rPr lang="pt-BR" sz="1800" dirty="0" smtClean="0"/>
                        <a:t>/s</a:t>
                      </a:r>
                      <a:r>
                        <a:rPr lang="pt-BR" sz="1800" baseline="30000" dirty="0" smtClean="0"/>
                        <a:t>2</a:t>
                      </a:r>
                      <a:r>
                        <a:rPr lang="pt-B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t-BR" sz="1800" dirty="0"/>
                    </a:p>
                  </a:txBody>
                  <a:tcPr marL="91439" marR="91439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 (</a:t>
                      </a: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m/s</a:t>
                      </a:r>
                      <a:r>
                        <a:rPr kumimoji="0" lang="pt-BR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800" dirty="0" smtClean="0"/>
                        <a:t>)</a:t>
                      </a:r>
                      <a:endParaRPr lang="pt-BR" sz="1800" dirty="0"/>
                    </a:p>
                  </a:txBody>
                  <a:tcPr marL="91439" marR="91439" marT="45704" marB="4570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Período e freqüência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Um fenômeno é periódico quando ele se repete, identicamente, em intervalos de tempos sucessivos e iguais.</a:t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O período (T)  é o menor intervalo de tempo da repetição do fenômeno.</a:t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786188"/>
            <a:ext cx="52101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57250" y="571500"/>
            <a:ext cx="7929563" cy="9779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udy Stout" pitchFamily="18" charset="0"/>
                <a:cs typeface="Arial" pitchFamily="34" charset="0"/>
              </a:rPr>
              <a:t>Período e freqüência</a:t>
            </a: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Goudy Stout" pitchFamily="18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Num fenômeno periódico, chama-se freqüência (f) o número de vezes em que o fenômeno se repete na unidade de tempo.</a:t>
            </a: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O Período e a Freqüência se relacionam:</a:t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 = 1/T  ou T = 1/f</a:t>
            </a:r>
            <a:b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unidade de freqüência hertz (Hz) = 1/s</a:t>
            </a: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287</TotalTime>
  <Words>479</Words>
  <Application>Microsoft Office PowerPoint</Application>
  <PresentationFormat>Apresentação na tela (4:3)</PresentationFormat>
  <Paragraphs>75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Metrô</vt:lpstr>
      <vt:lpstr>TIO ROSY</vt:lpstr>
      <vt:lpstr>Espaço angular – φ   Espaço Linear   – s      Relação    s = φ R   </vt:lpstr>
      <vt:lpstr>Um radiano é a medida do ângulo central φ que determina, na circunferência, um arco de comprimento igual ao raio R (s=R)             </vt:lpstr>
      <vt:lpstr>Radiano   Comprimento de arco 1 rad ---------------------------------- arco = R  φ  rad -------------------------------- arco = s   s = φ R O comprimento da circunferência é 2πR substituindo –se em s = φ R , vem:  2πR  = φ R   φ = 2 π rad     </vt:lpstr>
      <vt:lpstr>Velocidade angular – ω     ω  = ∆φ/∆t  ω  - rad/s  Relação    v = ω R  Velocidade linear  v    </vt:lpstr>
      <vt:lpstr>Aceleração angular – γ     γ   = ∆ω/∆t  γ  - rad/s2  Relação    a = γ R  aceleração linear  a    </vt:lpstr>
      <vt:lpstr>      Relações  s = φ R  v = ω R  a = γ R    </vt:lpstr>
      <vt:lpstr>Um fenômeno é periódico quando ele se repete, identicamente, em intervalos de tempos sucessivos e iguais. O período (T)  é o menor intervalo de tempo da repetição do fenômeno.          </vt:lpstr>
      <vt:lpstr>Num fenômeno periódico, chama-se freqüência (f) o número de vezes em que o fenômeno se repete na unidade de tempo.  O Período e a Freqüência se relacionam:  f = 1/T  ou T = 1/f  unidade de freqüência hertz (Hz) = 1/s            </vt:lpstr>
      <vt:lpstr>1. Um motor executa 600 rotações por minuto. Determine sua freqüência em hertz e seu período em segundos. Solução: f  = 600 rpm  =  600 rot/min = 600 rot/60s    f = 10 Hz T = 1/f   T = 1/10 = 0,1 s  Assim:  f = 10 Hz e T = 0,1 s               </vt:lpstr>
      <vt:lpstr>2. Um satélite artificial completa  6 voltas em torno da Terra, durante 24 h. Qual é, em horas, o período do movimento do satélite, suposto periódico? Solução:  O período do movimento corresponde ao intervalo de tempo que o satélite gasta para completar 1 volta. Se o satélite completa 6 voltas em 24 h, 1 volta será completada em 4 h.  Assim T = 4 h.              </vt:lpstr>
      <vt:lpstr>O MCU é um movimento periódico. Seu período (T) é o intervalo de tempo de uma volta completa.  O número de voltas na unidade de tempo é a sua freqüência f:       f = 1/T    unidade de freqüência hertz (Hz) = 1/s            </vt:lpstr>
      <vt:lpstr>A função horária do MU é: S = S0 + Vt    Dividindo tudo pelo raio:    S/R = S0/R + Vt/R       = 0 + t    Esta é a função horária angular do MCU                   </vt:lpstr>
      <vt:lpstr>Adotando-se 0  = 0, quando o ponto material completa uma volta têm-se:   = 2π rad   e  t = T Assim:  = 0 + t   2π = 0 + t     = 2π/T      ou          = 2πf                       </vt:lpstr>
      <vt:lpstr>No MCU a aceleração tangencial é igual a zero, mas temos também um outro tipo de aceleração, esta aceleração é voltada para o centro da trajetória e é denominada de aceleração centrípeta  - ac                 </vt:lpstr>
      <vt:lpstr>               </vt:lpstr>
      <vt:lpstr>Aceleração centrípeta ac    ac = v2/R     como v = R  ac = (R)2/R = ω2R2/R = ω2R  ac = ω2 R                   </vt:lpstr>
      <vt:lpstr>3. Um ponto material descreve uma circunferência horizontal com velocidade constante em módulo. O raio da circunferência é de 15 cm e o ponto completa uma volta a cada 10 s. Calcule: a) o período e a freqüência; b) a velocidade angular; c) a velocidade escalar linear; d) o módulo da aceleração centrípeta.            </vt:lpstr>
      <vt:lpstr>3.Solução: a) o período e a freqüência;  T = 10 s  f = 1/T = 0,1 Hz  f =  0,1 Hz          </vt:lpstr>
      <vt:lpstr>3.Solução: b) a velocidade angular;   = 2π/T   = 2π/10 = π/5 rad/s    = π/5 rad/s           </vt:lpstr>
      <vt:lpstr>3.Solução: c) a velocidade escalar linear;  v = ωR  v = (π/5) .15 = 15 π /5 = 3 π  cm/s   v =  3 π  cm/s            </vt:lpstr>
      <vt:lpstr>3.Solução: d) o módulo da aceleração centrípeta.  ac = v2/R  ac = (3π)2/15 = 3π2/5 = 0,6π2 cm/s2  ac = 0,6π2 cm/s2               </vt:lpstr>
      <vt:lpstr>4. Na vitrola da vovó, um disco gira com freqüência de 45 rpm. Considerando nesse disco um ponto A situado a 10 cm do centro e outro ponto B situado a 15 cm, determine para cada um deles: a) a freqüência em hertz e o período em segundos; b) a velocidade angular em radianos por segundo; c) a velocidade escalar linear em metros por segundo.            </vt:lpstr>
      <vt:lpstr>4.Solução: a) todos os pontos do disco giram com a mesma freqüência e com o mesmo período, não importando a distância em relação ao centro.  f = 45 rpm = 45 rot/min = 45 rot/60 s = 0,75 Hz f =  0,75 Hz  T = 1/f = 1/0,75 ~ 1,33 s  T = ~ 1,33 s       </vt:lpstr>
      <vt:lpstr>4.Solução: b) a velocidade angular também não depende da distância do ponto ao centro do disco e é dada por:   = 2π/T  ou  = 2πf   = 2π . 0,75 = 1,5 π rad/s    = 1,5 π rad/s           </vt:lpstr>
      <vt:lpstr>4.Solução: c) a velocidade escalar linear depende do raio da trajetória descrita. Para o ponto A, cujo raio é Ra = 10 cm = 0,1 m, temos:  va = ωRa  va = 1,5π . 0,10 = 0,15 π  m/s  Para o ponto B, cujo raio é Rb = 15 cm = 0,15 m, temos: vb = ωRb  vb = 1,5π . 0,15 = 0,225 π  m/s            </vt:lpstr>
      <vt:lpstr>É possível efetuar a transmissão de movimento circular entre duas rodas, dois discos ou duas polias.   Na transmissão por contato há inversão no sentido do movimento, o que não ocorre na transmissão por corrente. Porém as velocidades lineares das duas rodas, em pontos periféricos, têm o mesmo módulo.                   </vt:lpstr>
      <vt:lpstr>                     </vt:lpstr>
      <vt:lpstr> va = vb  va = ωaRa      e   vb = ωbRb  ωaRa  = ωbRb           Mas, ω = 2πf  2πfaRa = 2πfbRb             faRa = fbRb                    </vt:lpstr>
      <vt:lpstr>5. Duas polias A e B, ligadas por uma correia têm 10 cm e 20 cm de raio, respectivamente. A primeira efetua 40 rpm. Calcule: a) a freqüência da segunda polia; b) a velocidade linear dos pontos da correia.            </vt:lpstr>
      <vt:lpstr>5.Solução: a) faRa = fbRb  (com fa= 40rpm, Ra= 10cm,Rb= 20cm)  Portanto:    40.10 = fb.20   fb  =  20rpm              </vt:lpstr>
      <vt:lpstr>5.Solução: b) todos os pontos da correia tem a mesma velocidade linear v. Considerando a polia A, temos: va = ωaRa  v = 2πfaRa   sendo fa= 40rpm = 40/60 Hz = 2/3 Hz, vem: va = ωaRa  v = 2πfaRa    v = 2π . 2/3 . 10 = 40π/3  cm/s   v =  40π/3  cm/s                 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EDNILSON</dc:creator>
  <cp:lastModifiedBy>Pessoal</cp:lastModifiedBy>
  <cp:revision>38</cp:revision>
  <dcterms:created xsi:type="dcterms:W3CDTF">2008-10-16T12:24:56Z</dcterms:created>
  <dcterms:modified xsi:type="dcterms:W3CDTF">2018-03-17T19:31:18Z</dcterms:modified>
</cp:coreProperties>
</file>